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handoutMasterIdLst>
    <p:handoutMasterId r:id="rId19"/>
  </p:handoutMasterIdLst>
  <p:sldIdLst>
    <p:sldId id="256" r:id="rId2"/>
    <p:sldId id="257" r:id="rId3"/>
    <p:sldId id="258" r:id="rId4"/>
    <p:sldId id="259" r:id="rId5"/>
    <p:sldId id="260" r:id="rId6"/>
    <p:sldId id="261" r:id="rId7"/>
    <p:sldId id="262" r:id="rId8"/>
    <p:sldId id="263" r:id="rId9"/>
    <p:sldId id="265" r:id="rId10"/>
    <p:sldId id="268" r:id="rId11"/>
    <p:sldId id="269" r:id="rId12"/>
    <p:sldId id="270" r:id="rId13"/>
    <p:sldId id="271" r:id="rId14"/>
    <p:sldId id="272" r:id="rId15"/>
    <p:sldId id="273" r:id="rId16"/>
    <p:sldId id="274" r:id="rId17"/>
    <p:sldId id="275" r:id="rId1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577805BC-0C25-48DA-9457-0F396411415C}" type="datetimeFigureOut">
              <a:rPr lang="en-US" smtClean="0"/>
              <a:t>3/31/2026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5AC49A3D-2E26-4E3C-91A8-0AD2CA605513}" type="slidenum">
              <a:rPr lang="en-US" smtClean="0"/>
              <a:t>‹#›</a:t>
            </a:fld>
            <a:endParaRPr lang="en-US"/>
          </a:p>
        </p:txBody>
      </p:sp>
    </p:spTree>
    <p:extLst>
      <p:ext uri="{BB962C8B-B14F-4D97-AF65-F5344CB8AC3E}">
        <p14:creationId xmlns:p14="http://schemas.microsoft.com/office/powerpoint/2010/main" val="22842110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552CCF-FDA0-476E-8034-4CB70D46BC99}"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F30F7-B52B-450D-B3F2-5DD7BAC0F213}" type="slidenum">
              <a:rPr lang="en-US" smtClean="0"/>
              <a:t>‹#›</a:t>
            </a:fld>
            <a:endParaRPr lang="en-US"/>
          </a:p>
        </p:txBody>
      </p:sp>
    </p:spTree>
    <p:extLst>
      <p:ext uri="{BB962C8B-B14F-4D97-AF65-F5344CB8AC3E}">
        <p14:creationId xmlns:p14="http://schemas.microsoft.com/office/powerpoint/2010/main" val="283588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552CCF-FDA0-476E-8034-4CB70D46BC99}"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F30F7-B52B-450D-B3F2-5DD7BAC0F213}" type="slidenum">
              <a:rPr lang="en-US" smtClean="0"/>
              <a:t>‹#›</a:t>
            </a:fld>
            <a:endParaRPr lang="en-US"/>
          </a:p>
        </p:txBody>
      </p:sp>
    </p:spTree>
    <p:extLst>
      <p:ext uri="{BB962C8B-B14F-4D97-AF65-F5344CB8AC3E}">
        <p14:creationId xmlns:p14="http://schemas.microsoft.com/office/powerpoint/2010/main" val="1646127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6552CCF-FDA0-476E-8034-4CB70D46BC99}"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F30F7-B52B-450D-B3F2-5DD7BAC0F213}" type="slidenum">
              <a:rPr lang="en-US" smtClean="0"/>
              <a:t>‹#›</a:t>
            </a:fld>
            <a:endParaRPr lang="en-US"/>
          </a:p>
        </p:txBody>
      </p:sp>
    </p:spTree>
    <p:extLst>
      <p:ext uri="{BB962C8B-B14F-4D97-AF65-F5344CB8AC3E}">
        <p14:creationId xmlns:p14="http://schemas.microsoft.com/office/powerpoint/2010/main" val="2753282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6552CCF-FDA0-476E-8034-4CB70D46BC99}"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F30F7-B52B-450D-B3F2-5DD7BAC0F21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07178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552CCF-FDA0-476E-8034-4CB70D46BC99}"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F30F7-B52B-450D-B3F2-5DD7BAC0F213}" type="slidenum">
              <a:rPr lang="en-US" smtClean="0"/>
              <a:t>‹#›</a:t>
            </a:fld>
            <a:endParaRPr lang="en-US"/>
          </a:p>
        </p:txBody>
      </p:sp>
    </p:spTree>
    <p:extLst>
      <p:ext uri="{BB962C8B-B14F-4D97-AF65-F5344CB8AC3E}">
        <p14:creationId xmlns:p14="http://schemas.microsoft.com/office/powerpoint/2010/main" val="2778237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552CCF-FDA0-476E-8034-4CB70D46BC99}" type="datetimeFigureOut">
              <a:rPr lang="en-US" smtClean="0"/>
              <a:t>3/31/2026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F30F7-B52B-450D-B3F2-5DD7BAC0F213}" type="slidenum">
              <a:rPr lang="en-US" smtClean="0"/>
              <a:t>‹#›</a:t>
            </a:fld>
            <a:endParaRPr lang="en-US"/>
          </a:p>
        </p:txBody>
      </p:sp>
    </p:spTree>
    <p:extLst>
      <p:ext uri="{BB962C8B-B14F-4D97-AF65-F5344CB8AC3E}">
        <p14:creationId xmlns:p14="http://schemas.microsoft.com/office/powerpoint/2010/main" val="314158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552CCF-FDA0-476E-8034-4CB70D46BC99}" type="datetimeFigureOut">
              <a:rPr lang="en-US" smtClean="0"/>
              <a:t>3/31/2026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F30F7-B52B-450D-B3F2-5DD7BAC0F213}" type="slidenum">
              <a:rPr lang="en-US" smtClean="0"/>
              <a:t>‹#›</a:t>
            </a:fld>
            <a:endParaRPr lang="en-US"/>
          </a:p>
        </p:txBody>
      </p:sp>
    </p:spTree>
    <p:extLst>
      <p:ext uri="{BB962C8B-B14F-4D97-AF65-F5344CB8AC3E}">
        <p14:creationId xmlns:p14="http://schemas.microsoft.com/office/powerpoint/2010/main" val="1157255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552CCF-FDA0-476E-8034-4CB70D46BC99}"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F30F7-B52B-450D-B3F2-5DD7BAC0F213}" type="slidenum">
              <a:rPr lang="en-US" smtClean="0"/>
              <a:t>‹#›</a:t>
            </a:fld>
            <a:endParaRPr lang="en-US"/>
          </a:p>
        </p:txBody>
      </p:sp>
    </p:spTree>
    <p:extLst>
      <p:ext uri="{BB962C8B-B14F-4D97-AF65-F5344CB8AC3E}">
        <p14:creationId xmlns:p14="http://schemas.microsoft.com/office/powerpoint/2010/main" val="1989585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552CCF-FDA0-476E-8034-4CB70D46BC99}"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F30F7-B52B-450D-B3F2-5DD7BAC0F213}" type="slidenum">
              <a:rPr lang="en-US" smtClean="0"/>
              <a:t>‹#›</a:t>
            </a:fld>
            <a:endParaRPr lang="en-US"/>
          </a:p>
        </p:txBody>
      </p:sp>
    </p:spTree>
    <p:extLst>
      <p:ext uri="{BB962C8B-B14F-4D97-AF65-F5344CB8AC3E}">
        <p14:creationId xmlns:p14="http://schemas.microsoft.com/office/powerpoint/2010/main" val="3103905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96552CCF-FDA0-476E-8034-4CB70D46BC99}"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F30F7-B52B-450D-B3F2-5DD7BAC0F213}" type="slidenum">
              <a:rPr lang="en-US" smtClean="0"/>
              <a:t>‹#›</a:t>
            </a:fld>
            <a:endParaRPr lang="en-US"/>
          </a:p>
        </p:txBody>
      </p:sp>
    </p:spTree>
    <p:extLst>
      <p:ext uri="{BB962C8B-B14F-4D97-AF65-F5344CB8AC3E}">
        <p14:creationId xmlns:p14="http://schemas.microsoft.com/office/powerpoint/2010/main" val="326829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552CCF-FDA0-476E-8034-4CB70D46BC99}"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F30F7-B52B-450D-B3F2-5DD7BAC0F213}" type="slidenum">
              <a:rPr lang="en-US" smtClean="0"/>
              <a:t>‹#›</a:t>
            </a:fld>
            <a:endParaRPr lang="en-US"/>
          </a:p>
        </p:txBody>
      </p:sp>
    </p:spTree>
    <p:extLst>
      <p:ext uri="{BB962C8B-B14F-4D97-AF65-F5344CB8AC3E}">
        <p14:creationId xmlns:p14="http://schemas.microsoft.com/office/powerpoint/2010/main" val="1514358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552CCF-FDA0-476E-8034-4CB70D46BC99}"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F30F7-B52B-450D-B3F2-5DD7BAC0F213}" type="slidenum">
              <a:rPr lang="en-US" smtClean="0"/>
              <a:t>‹#›</a:t>
            </a:fld>
            <a:endParaRPr lang="en-US"/>
          </a:p>
        </p:txBody>
      </p:sp>
    </p:spTree>
    <p:extLst>
      <p:ext uri="{BB962C8B-B14F-4D97-AF65-F5344CB8AC3E}">
        <p14:creationId xmlns:p14="http://schemas.microsoft.com/office/powerpoint/2010/main" val="909821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552CCF-FDA0-476E-8034-4CB70D46BC99}" type="datetimeFigureOut">
              <a:rPr lang="en-US" smtClean="0"/>
              <a:t>3/31/2026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6F30F7-B52B-450D-B3F2-5DD7BAC0F213}" type="slidenum">
              <a:rPr lang="en-US" smtClean="0"/>
              <a:t>‹#›</a:t>
            </a:fld>
            <a:endParaRPr lang="en-US"/>
          </a:p>
        </p:txBody>
      </p:sp>
    </p:spTree>
    <p:extLst>
      <p:ext uri="{BB962C8B-B14F-4D97-AF65-F5344CB8AC3E}">
        <p14:creationId xmlns:p14="http://schemas.microsoft.com/office/powerpoint/2010/main" val="261247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6552CCF-FDA0-476E-8034-4CB70D46BC99}" type="datetimeFigureOut">
              <a:rPr lang="en-US" smtClean="0"/>
              <a:t>3/31/2026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06F30F7-B52B-450D-B3F2-5DD7BAC0F213}" type="slidenum">
              <a:rPr lang="en-US" smtClean="0"/>
              <a:t>‹#›</a:t>
            </a:fld>
            <a:endParaRPr lang="en-US"/>
          </a:p>
        </p:txBody>
      </p:sp>
    </p:spTree>
    <p:extLst>
      <p:ext uri="{BB962C8B-B14F-4D97-AF65-F5344CB8AC3E}">
        <p14:creationId xmlns:p14="http://schemas.microsoft.com/office/powerpoint/2010/main" val="197903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6552CCF-FDA0-476E-8034-4CB70D46BC99}" type="datetimeFigureOut">
              <a:rPr lang="en-US" smtClean="0"/>
              <a:t>3/31/2026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06F30F7-B52B-450D-B3F2-5DD7BAC0F213}" type="slidenum">
              <a:rPr lang="en-US" smtClean="0"/>
              <a:t>‹#›</a:t>
            </a:fld>
            <a:endParaRPr lang="en-US"/>
          </a:p>
        </p:txBody>
      </p:sp>
    </p:spTree>
    <p:extLst>
      <p:ext uri="{BB962C8B-B14F-4D97-AF65-F5344CB8AC3E}">
        <p14:creationId xmlns:p14="http://schemas.microsoft.com/office/powerpoint/2010/main" val="385588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96552CCF-FDA0-476E-8034-4CB70D46BC99}" type="datetimeFigureOut">
              <a:rPr lang="en-US" smtClean="0"/>
              <a:t>3/31/2026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06F30F7-B52B-450D-B3F2-5DD7BAC0F213}" type="slidenum">
              <a:rPr lang="en-US" smtClean="0"/>
              <a:t>‹#›</a:t>
            </a:fld>
            <a:endParaRPr lang="en-US"/>
          </a:p>
        </p:txBody>
      </p:sp>
    </p:spTree>
    <p:extLst>
      <p:ext uri="{BB962C8B-B14F-4D97-AF65-F5344CB8AC3E}">
        <p14:creationId xmlns:p14="http://schemas.microsoft.com/office/powerpoint/2010/main" val="407350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552CCF-FDA0-476E-8034-4CB70D46BC99}"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F30F7-B52B-450D-B3F2-5DD7BAC0F213}" type="slidenum">
              <a:rPr lang="en-US" smtClean="0"/>
              <a:t>‹#›</a:t>
            </a:fld>
            <a:endParaRPr lang="en-US"/>
          </a:p>
        </p:txBody>
      </p:sp>
    </p:spTree>
    <p:extLst>
      <p:ext uri="{BB962C8B-B14F-4D97-AF65-F5344CB8AC3E}">
        <p14:creationId xmlns:p14="http://schemas.microsoft.com/office/powerpoint/2010/main" val="188099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6552CCF-FDA0-476E-8034-4CB70D46BC99}" type="datetimeFigureOut">
              <a:rPr lang="en-US" smtClean="0"/>
              <a:t>3/31/2026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06F30F7-B52B-450D-B3F2-5DD7BAC0F213}" type="slidenum">
              <a:rPr lang="en-US" smtClean="0"/>
              <a:t>‹#›</a:t>
            </a:fld>
            <a:endParaRPr lang="en-US"/>
          </a:p>
        </p:txBody>
      </p:sp>
    </p:spTree>
    <p:extLst>
      <p:ext uri="{BB962C8B-B14F-4D97-AF65-F5344CB8AC3E}">
        <p14:creationId xmlns:p14="http://schemas.microsoft.com/office/powerpoint/2010/main" val="66453975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110342"/>
            <a:ext cx="10248920" cy="2455817"/>
          </a:xfrm>
        </p:spPr>
        <p:txBody>
          <a:bodyPr/>
          <a:lstStyle/>
          <a:p>
            <a:pPr algn="ctr"/>
            <a:r>
              <a:rPr lang="en-US" sz="6600" b="1" dirty="0" smtClean="0"/>
              <a:t>PRESENTATION </a:t>
            </a:r>
            <a:br>
              <a:rPr lang="en-US" sz="6600" b="1" dirty="0" smtClean="0"/>
            </a:br>
            <a:r>
              <a:rPr lang="en-US" sz="6600" b="1" dirty="0" smtClean="0"/>
              <a:t>BY </a:t>
            </a:r>
            <a:br>
              <a:rPr lang="en-US" sz="6600" b="1" dirty="0" smtClean="0"/>
            </a:br>
            <a:r>
              <a:rPr lang="en-US" sz="6600" b="1" dirty="0" smtClean="0"/>
              <a:t>NANTEZA DOREEN</a:t>
            </a:r>
            <a:endParaRPr lang="en-US" sz="6600" b="1" dirty="0"/>
          </a:p>
        </p:txBody>
      </p:sp>
      <p:sp>
        <p:nvSpPr>
          <p:cNvPr id="3" name="Subtitle 2"/>
          <p:cNvSpPr>
            <a:spLocks noGrp="1"/>
          </p:cNvSpPr>
          <p:nvPr>
            <p:ph type="subTitle" idx="1"/>
          </p:nvPr>
        </p:nvSpPr>
        <p:spPr>
          <a:xfrm>
            <a:off x="1154955" y="4091580"/>
            <a:ext cx="10013788" cy="1460134"/>
          </a:xfrm>
        </p:spPr>
        <p:txBody>
          <a:bodyPr>
            <a:normAutofit/>
          </a:bodyPr>
          <a:lstStyle/>
          <a:p>
            <a:r>
              <a:rPr lang="en-US" b="1" dirty="0" smtClean="0">
                <a:solidFill>
                  <a:srgbClr val="FF0000"/>
                </a:solidFill>
              </a:rPr>
              <a:t>Question: </a:t>
            </a:r>
            <a:r>
              <a:rPr lang="en-US" b="1" dirty="0" smtClean="0">
                <a:solidFill>
                  <a:schemeClr val="tx1"/>
                </a:solidFill>
              </a:rPr>
              <a:t>Analyze the relationship between conservation and sustainable development, showing how conservation contributes to long term development goals</a:t>
            </a:r>
            <a:endParaRPr lang="en-US" b="1" dirty="0">
              <a:solidFill>
                <a:schemeClr val="tx1"/>
              </a:solidFill>
            </a:endParaRPr>
          </a:p>
        </p:txBody>
      </p:sp>
    </p:spTree>
    <p:extLst>
      <p:ext uri="{BB962C8B-B14F-4D97-AF65-F5344CB8AC3E}">
        <p14:creationId xmlns:p14="http://schemas.microsoft.com/office/powerpoint/2010/main" val="135390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4955" y="1345475"/>
            <a:ext cx="9648028" cy="4293326"/>
          </a:xfrm>
        </p:spPr>
        <p:txBody>
          <a:bodyPr>
            <a:normAutofit/>
          </a:bodyPr>
          <a:lstStyle/>
          <a:p>
            <a:r>
              <a:rPr lang="en-US" sz="4000" b="1" dirty="0" smtClean="0">
                <a:solidFill>
                  <a:schemeClr val="tx1"/>
                </a:solidFill>
              </a:rPr>
              <a:t>Question </a:t>
            </a:r>
          </a:p>
          <a:p>
            <a:r>
              <a:rPr lang="en-US" sz="4000" b="1" dirty="0" smtClean="0">
                <a:solidFill>
                  <a:schemeClr val="tx1"/>
                </a:solidFill>
              </a:rPr>
              <a:t>“Conservation </a:t>
            </a:r>
            <a:r>
              <a:rPr lang="en-US" sz="4000" b="1" dirty="0">
                <a:solidFill>
                  <a:schemeClr val="tx1"/>
                </a:solidFill>
              </a:rPr>
              <a:t>is not a barrier to development but a foundation for it.” Discuss this statement with reference to Uganda</a:t>
            </a:r>
            <a:r>
              <a:rPr lang="en-US" sz="3600" dirty="0">
                <a:solidFill>
                  <a:schemeClr val="tx1"/>
                </a:solidFill>
              </a:rPr>
              <a:t>.</a:t>
            </a:r>
          </a:p>
        </p:txBody>
      </p:sp>
    </p:spTree>
    <p:extLst>
      <p:ext uri="{BB962C8B-B14F-4D97-AF65-F5344CB8AC3E}">
        <p14:creationId xmlns:p14="http://schemas.microsoft.com/office/powerpoint/2010/main" val="4107349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INTRODUCTION</a:t>
            </a:r>
            <a:endParaRPr lang="en-US" b="1" dirty="0"/>
          </a:p>
        </p:txBody>
      </p:sp>
      <p:sp>
        <p:nvSpPr>
          <p:cNvPr id="3" name="Content Placeholder 2"/>
          <p:cNvSpPr>
            <a:spLocks noGrp="1"/>
          </p:cNvSpPr>
          <p:nvPr>
            <p:ph idx="1"/>
          </p:nvPr>
        </p:nvSpPr>
        <p:spPr>
          <a:xfrm>
            <a:off x="1154954" y="1149531"/>
            <a:ext cx="10157480" cy="5042263"/>
          </a:xfrm>
        </p:spPr>
        <p:txBody>
          <a:bodyPr>
            <a:noAutofit/>
          </a:bodyPr>
          <a:lstStyle/>
          <a:p>
            <a:r>
              <a:rPr lang="en-US" sz="2400" dirty="0"/>
              <a:t>Conservation, which involves the sustainable management and protection of natural resources such as forests, wetlands, wildlife, and water bodies, is often debated in the context of development. In Uganda, a country endowed with rich biodiversity and extensive natural resources, some argue that conservation can restrict access to land, limit resource use, and slow immediate economic growth for communities living near protected areas. Others, however, contend that conservation is essential for long-term development, as it supports tourism, agriculture, climate resilience, and social well-being</a:t>
            </a:r>
          </a:p>
        </p:txBody>
      </p:sp>
    </p:spTree>
    <p:extLst>
      <p:ext uri="{BB962C8B-B14F-4D97-AF65-F5344CB8AC3E}">
        <p14:creationId xmlns:p14="http://schemas.microsoft.com/office/powerpoint/2010/main" val="937818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i="1" dirty="0">
                <a:solidFill>
                  <a:srgbClr val="FF0000"/>
                </a:solidFill>
              </a:rPr>
              <a:t>The following are the reasons why Conservation is not a barrier to development but a foundation for it</a:t>
            </a:r>
            <a:r>
              <a:rPr lang="en-US" sz="3200" b="1" i="1" dirty="0" smtClean="0">
                <a:solidFill>
                  <a:srgbClr val="FF0000"/>
                </a:solidFill>
              </a:rPr>
              <a:t>;</a:t>
            </a:r>
            <a:endParaRPr lang="en-US" sz="3200" dirty="0">
              <a:solidFill>
                <a:srgbClr val="FF0000"/>
              </a:solidFill>
            </a:endParaRPr>
          </a:p>
        </p:txBody>
      </p:sp>
      <p:sp>
        <p:nvSpPr>
          <p:cNvPr id="3" name="Content Placeholder 2"/>
          <p:cNvSpPr>
            <a:spLocks noGrp="1"/>
          </p:cNvSpPr>
          <p:nvPr>
            <p:ph idx="1"/>
          </p:nvPr>
        </p:nvSpPr>
        <p:spPr>
          <a:xfrm>
            <a:off x="646111" y="1661033"/>
            <a:ext cx="10091557" cy="4195481"/>
          </a:xfrm>
        </p:spPr>
        <p:txBody>
          <a:bodyPr>
            <a:normAutofit fontScale="92500" lnSpcReduction="20000"/>
          </a:bodyPr>
          <a:lstStyle/>
          <a:p>
            <a:r>
              <a:rPr lang="en-US" sz="4000" b="1" dirty="0" smtClean="0"/>
              <a:t>Conservation Promotes Tourism and Revenue Generation</a:t>
            </a:r>
          </a:p>
          <a:p>
            <a:pPr marL="0" indent="0">
              <a:buNone/>
            </a:pPr>
            <a:r>
              <a:rPr lang="en-US" sz="4000" dirty="0"/>
              <a:t>According to the Uganda Wildlife Authority (2022), gorilla tourism alone generates over $20 million annually, a portion of which is invested back into community projects including schools, health centers, and local infrastructure. </a:t>
            </a:r>
          </a:p>
        </p:txBody>
      </p:sp>
    </p:spTree>
    <p:extLst>
      <p:ext uri="{BB962C8B-B14F-4D97-AF65-F5344CB8AC3E}">
        <p14:creationId xmlns:p14="http://schemas.microsoft.com/office/powerpoint/2010/main" val="4130994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Supports Sustainable Agriculture and Livelihoods</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400" dirty="0" smtClean="0"/>
              <a:t>Conservation </a:t>
            </a:r>
            <a:r>
              <a:rPr lang="en-US" sz="4400" dirty="0"/>
              <a:t>enhances agricultural productivity by protecting vital ecosystems such as wetlands, forests, and riparian zones. For instance, Lake Victoria Wetlands provides water for irrigation, fish for local diets, and fertile soil for crops. </a:t>
            </a:r>
          </a:p>
        </p:txBody>
      </p:sp>
    </p:spTree>
    <p:extLst>
      <p:ext uri="{BB962C8B-B14F-4D97-AF65-F5344CB8AC3E}">
        <p14:creationId xmlns:p14="http://schemas.microsoft.com/office/powerpoint/2010/main" val="1724854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77" y="783770"/>
            <a:ext cx="10515600" cy="5628323"/>
          </a:xfrm>
        </p:spPr>
        <p:txBody>
          <a:bodyPr>
            <a:noAutofit/>
          </a:bodyPr>
          <a:lstStyle/>
          <a:p>
            <a:r>
              <a:rPr lang="en-US" sz="2400" b="1" dirty="0" smtClean="0"/>
              <a:t>Provides Climate </a:t>
            </a:r>
            <a:r>
              <a:rPr lang="en-US" sz="2400" b="1" dirty="0" smtClean="0"/>
              <a:t>Resilience: </a:t>
            </a:r>
            <a:r>
              <a:rPr lang="en-US" sz="2400" dirty="0" smtClean="0"/>
              <a:t>Conserved </a:t>
            </a:r>
            <a:r>
              <a:rPr lang="en-US" sz="2400" dirty="0" smtClean="0"/>
              <a:t>ecosystems play a critical role in climate change adaptation. Forests like </a:t>
            </a:r>
            <a:r>
              <a:rPr lang="en-US" sz="2400" dirty="0" err="1" smtClean="0"/>
              <a:t>Budongo</a:t>
            </a:r>
            <a:r>
              <a:rPr lang="en-US" sz="2400" dirty="0" smtClean="0"/>
              <a:t> Forest Reserve and the Rwenzori Mountains National Park regulate rainfall, prevent soil erosion, and mitigate flooding.</a:t>
            </a:r>
          </a:p>
          <a:p>
            <a:r>
              <a:rPr lang="en-US" sz="2400" b="1" dirty="0" smtClean="0"/>
              <a:t>Creates </a:t>
            </a:r>
            <a:r>
              <a:rPr lang="en-US" sz="2400" b="1" dirty="0" smtClean="0"/>
              <a:t>Employment and Enhances Community </a:t>
            </a:r>
            <a:r>
              <a:rPr lang="en-US" sz="2400" b="1" dirty="0" smtClean="0"/>
              <a:t>Development: </a:t>
            </a:r>
            <a:r>
              <a:rPr lang="en-US" sz="2400" dirty="0" smtClean="0"/>
              <a:t>Conservation </a:t>
            </a:r>
            <a:r>
              <a:rPr lang="en-US" sz="2400" dirty="0" smtClean="0"/>
              <a:t>programs in Uganda generate employment and improve social welfare. Jobs in eco-tourism, wildlife protection, and forest management offer communities a sustainable </a:t>
            </a:r>
            <a:r>
              <a:rPr lang="en-US" sz="2400" dirty="0" smtClean="0"/>
              <a:t>income.</a:t>
            </a:r>
            <a:endParaRPr lang="en-US" sz="2400" dirty="0" smtClean="0"/>
          </a:p>
          <a:p>
            <a:r>
              <a:rPr lang="en-US" sz="2400" b="1" dirty="0" smtClean="0"/>
              <a:t>Preserves </a:t>
            </a:r>
            <a:r>
              <a:rPr lang="en-US" sz="2400" b="1" dirty="0" smtClean="0"/>
              <a:t>Cultural and Social </a:t>
            </a:r>
            <a:r>
              <a:rPr lang="en-US" sz="2400" b="1" dirty="0" smtClean="0"/>
              <a:t>Values: </a:t>
            </a:r>
            <a:r>
              <a:rPr lang="en-US" sz="2400" dirty="0" smtClean="0"/>
              <a:t>Many </a:t>
            </a:r>
            <a:r>
              <a:rPr lang="en-US" sz="2400" dirty="0" smtClean="0"/>
              <a:t>Ugandan communities have sacred forests and culturally significant sites that are protected through conservation. For example, the Buganda and Busoga regions have sacred groves that are conserved alongside biodiversity..</a:t>
            </a:r>
          </a:p>
          <a:p>
            <a:endParaRPr lang="en-US" sz="2400" dirty="0"/>
          </a:p>
        </p:txBody>
      </p:sp>
    </p:spTree>
    <p:extLst>
      <p:ext uri="{BB962C8B-B14F-4D97-AF65-F5344CB8AC3E}">
        <p14:creationId xmlns:p14="http://schemas.microsoft.com/office/powerpoint/2010/main" val="284234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i="1" dirty="0" smtClean="0"/>
              <a:t>However,</a:t>
            </a:r>
            <a:r>
              <a:rPr lang="en-US" sz="3200" i="1" dirty="0" smtClean="0"/>
              <a:t> </a:t>
            </a:r>
            <a:r>
              <a:rPr lang="en-US" sz="3200" b="1" i="1" dirty="0" smtClean="0"/>
              <a:t>the following are the reasons why Conservation is a barrier to development but not a foundation for it;</a:t>
            </a:r>
            <a:endParaRPr lang="en-US" sz="3200" dirty="0"/>
          </a:p>
        </p:txBody>
      </p:sp>
      <p:sp>
        <p:nvSpPr>
          <p:cNvPr id="3" name="Content Placeholder 2"/>
          <p:cNvSpPr>
            <a:spLocks noGrp="1"/>
          </p:cNvSpPr>
          <p:nvPr>
            <p:ph idx="1"/>
          </p:nvPr>
        </p:nvSpPr>
        <p:spPr>
          <a:xfrm>
            <a:off x="1154954" y="2207623"/>
            <a:ext cx="10170543" cy="3984171"/>
          </a:xfrm>
        </p:spPr>
        <p:txBody>
          <a:bodyPr>
            <a:noAutofit/>
          </a:bodyPr>
          <a:lstStyle/>
          <a:p>
            <a:r>
              <a:rPr lang="en-US" sz="2400" b="1" dirty="0" smtClean="0"/>
              <a:t>Restricts </a:t>
            </a:r>
            <a:r>
              <a:rPr lang="en-US" sz="2400" b="1" dirty="0"/>
              <a:t>Land Use and Agricultural Expansion</a:t>
            </a:r>
            <a:endParaRPr lang="en-US" sz="2400" dirty="0"/>
          </a:p>
          <a:p>
            <a:pPr marL="0" indent="0">
              <a:buNone/>
            </a:pPr>
            <a:r>
              <a:rPr lang="en-US" sz="2400" dirty="0"/>
              <a:t>Conservation areas often limit the availability of land for farming and settlement. For example, communities living near </a:t>
            </a:r>
            <a:r>
              <a:rPr lang="en-US" sz="2400" dirty="0" err="1"/>
              <a:t>Kibale</a:t>
            </a:r>
            <a:r>
              <a:rPr lang="en-US" sz="2400" dirty="0"/>
              <a:t> National Park are sometimes </a:t>
            </a:r>
            <a:r>
              <a:rPr lang="en-US" sz="2400" dirty="0" smtClean="0"/>
              <a:t>restricted </a:t>
            </a:r>
            <a:r>
              <a:rPr lang="en-US" sz="2400" dirty="0"/>
              <a:t>from clearing forests for crops or </a:t>
            </a:r>
            <a:r>
              <a:rPr lang="en-US" sz="2400" dirty="0" smtClean="0"/>
              <a:t>grazing</a:t>
            </a:r>
          </a:p>
          <a:p>
            <a:r>
              <a:rPr lang="en-US" sz="2400" b="1" dirty="0"/>
              <a:t>Enforcement Challenges and Human Rights Concerns</a:t>
            </a:r>
            <a:endParaRPr lang="en-US" sz="2400" dirty="0"/>
          </a:p>
          <a:p>
            <a:pPr marL="0" indent="0">
              <a:buNone/>
            </a:pPr>
            <a:r>
              <a:rPr lang="en-US" sz="2400" dirty="0"/>
              <a:t>Strict conservation policies can sometimes lead to forced evictions or restrictions on community rights. For example, past evictions around parks like </a:t>
            </a:r>
            <a:r>
              <a:rPr lang="en-US" sz="2400" dirty="0" err="1"/>
              <a:t>Kibale</a:t>
            </a:r>
            <a:r>
              <a:rPr lang="en-US" sz="2400" dirty="0"/>
              <a:t> and Bwindi displaced residents, causing social disruption</a:t>
            </a:r>
          </a:p>
        </p:txBody>
      </p:sp>
    </p:spTree>
    <p:extLst>
      <p:ext uri="{BB962C8B-B14F-4D97-AF65-F5344CB8AC3E}">
        <p14:creationId xmlns:p14="http://schemas.microsoft.com/office/powerpoint/2010/main" val="2913296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5394"/>
            <a:ext cx="10515600" cy="5471570"/>
          </a:xfrm>
        </p:spPr>
        <p:txBody>
          <a:bodyPr>
            <a:noAutofit/>
          </a:bodyPr>
          <a:lstStyle/>
          <a:p>
            <a:r>
              <a:rPr lang="en-US" sz="2800" b="1" dirty="0"/>
              <a:t>Limits Access to Natural </a:t>
            </a:r>
            <a:r>
              <a:rPr lang="en-US" sz="2800" b="1" dirty="0" smtClean="0"/>
              <a:t>Resources</a:t>
            </a:r>
            <a:r>
              <a:rPr lang="en-US" sz="2800" dirty="0" smtClean="0"/>
              <a:t>: In </a:t>
            </a:r>
            <a:r>
              <a:rPr lang="en-US" sz="2800" dirty="0"/>
              <a:t>many protected areas, resource extraction such as logging, hunting, and fishing is restricted. </a:t>
            </a:r>
            <a:endParaRPr lang="en-US" sz="2800" dirty="0" smtClean="0"/>
          </a:p>
          <a:p>
            <a:r>
              <a:rPr lang="en-US" sz="2800" b="1" dirty="0" smtClean="0"/>
              <a:t>Human-Wildlife </a:t>
            </a:r>
            <a:r>
              <a:rPr lang="en-US" sz="2800" b="1" dirty="0" smtClean="0"/>
              <a:t>Conflicts</a:t>
            </a:r>
            <a:r>
              <a:rPr lang="en-US" sz="2800" dirty="0" smtClean="0"/>
              <a:t>: Animals </a:t>
            </a:r>
            <a:r>
              <a:rPr lang="en-US" sz="2800" dirty="0"/>
              <a:t>from protected areas may destroy crops or threaten livestock, causing financial losses. </a:t>
            </a:r>
            <a:endParaRPr lang="en-US" sz="2800" dirty="0"/>
          </a:p>
          <a:p>
            <a:r>
              <a:rPr lang="en-US" sz="2800" b="1" dirty="0" smtClean="0"/>
              <a:t>Potential </a:t>
            </a:r>
            <a:r>
              <a:rPr lang="en-US" sz="2800" b="1" dirty="0"/>
              <a:t>for Inequitable Benefit </a:t>
            </a:r>
            <a:r>
              <a:rPr lang="en-US" sz="2800" b="1" dirty="0" smtClean="0"/>
              <a:t>Sharing</a:t>
            </a:r>
            <a:r>
              <a:rPr lang="en-US" sz="2800" dirty="0" smtClean="0"/>
              <a:t>: In </a:t>
            </a:r>
            <a:r>
              <a:rPr lang="en-US" sz="2800" dirty="0"/>
              <a:t>some areas, much of the income goes to the central government or park authorities rather than villages. </a:t>
            </a:r>
            <a:endParaRPr lang="en-US" sz="2800" dirty="0" smtClean="0"/>
          </a:p>
          <a:p>
            <a:r>
              <a:rPr lang="en-US" sz="2800" b="1" dirty="0" smtClean="0"/>
              <a:t>Restrains </a:t>
            </a:r>
            <a:r>
              <a:rPr lang="en-US" sz="2800" b="1" dirty="0"/>
              <a:t>Infrastructure </a:t>
            </a:r>
            <a:r>
              <a:rPr lang="en-US" sz="2800" b="1" dirty="0" smtClean="0"/>
              <a:t>Development</a:t>
            </a:r>
            <a:r>
              <a:rPr lang="en-US" sz="2800" dirty="0" smtClean="0"/>
              <a:t>: </a:t>
            </a:r>
            <a:r>
              <a:rPr lang="en-US" sz="2800" dirty="0" smtClean="0"/>
              <a:t>Conservation </a:t>
            </a:r>
            <a:r>
              <a:rPr lang="en-US" sz="2800" dirty="0"/>
              <a:t>policies can limit the construction of roads, schools, or industries within or near protected areas. </a:t>
            </a:r>
          </a:p>
        </p:txBody>
      </p:sp>
    </p:spTree>
    <p:extLst>
      <p:ext uri="{BB962C8B-B14F-4D97-AF65-F5344CB8AC3E}">
        <p14:creationId xmlns:p14="http://schemas.microsoft.com/office/powerpoint/2010/main" val="1280115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 </a:t>
            </a:r>
            <a:endParaRPr lang="en-US" b="1" dirty="0"/>
          </a:p>
        </p:txBody>
      </p:sp>
      <p:sp>
        <p:nvSpPr>
          <p:cNvPr id="3" name="Content Placeholder 2"/>
          <p:cNvSpPr>
            <a:spLocks noGrp="1"/>
          </p:cNvSpPr>
          <p:nvPr>
            <p:ph idx="1"/>
          </p:nvPr>
        </p:nvSpPr>
        <p:spPr/>
        <p:txBody>
          <a:bodyPr/>
          <a:lstStyle/>
          <a:p>
            <a:r>
              <a:rPr lang="en-US" dirty="0"/>
              <a:t>In Uganda, conservation plays a critical role in sustainable development, serving as a foundation for economic growth, social well-being, and environmental resilience. Protected areas, forests, and wetlands generate revenue through tourism, support agriculture, provide climate adaptation benefits, and create employment opportunities for local communities. They also preserve cultural heritage and promote research, demonstrating that conservation can actively drive long-term development rather than hinder it.</a:t>
            </a:r>
          </a:p>
          <a:p>
            <a:endParaRPr lang="en-US" dirty="0"/>
          </a:p>
        </p:txBody>
      </p:sp>
    </p:spTree>
    <p:extLst>
      <p:ext uri="{BB962C8B-B14F-4D97-AF65-F5344CB8AC3E}">
        <p14:creationId xmlns:p14="http://schemas.microsoft.com/office/powerpoint/2010/main" val="2452073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125"/>
            <a:ext cx="3513909" cy="915035"/>
          </a:xfrm>
        </p:spPr>
        <p:txBody>
          <a:bodyPr>
            <a:normAutofit/>
          </a:bodyPr>
          <a:lstStyle/>
          <a:p>
            <a:r>
              <a:rPr lang="en-US" b="1" dirty="0" smtClean="0"/>
              <a:t>Introduction</a:t>
            </a:r>
            <a:r>
              <a:rPr lang="en-US" dirty="0" smtClean="0"/>
              <a:t> </a:t>
            </a:r>
            <a:endParaRPr lang="en-US" dirty="0"/>
          </a:p>
        </p:txBody>
      </p:sp>
      <p:sp>
        <p:nvSpPr>
          <p:cNvPr id="3" name="Content Placeholder 2"/>
          <p:cNvSpPr>
            <a:spLocks noGrp="1"/>
          </p:cNvSpPr>
          <p:nvPr>
            <p:ph idx="1"/>
          </p:nvPr>
        </p:nvSpPr>
        <p:spPr>
          <a:xfrm>
            <a:off x="838200" y="1034716"/>
            <a:ext cx="10515600" cy="5142247"/>
          </a:xfrm>
        </p:spPr>
        <p:txBody>
          <a:bodyPr>
            <a:normAutofit/>
          </a:bodyPr>
          <a:lstStyle/>
          <a:p>
            <a:pPr marL="0" indent="0" algn="just">
              <a:buNone/>
            </a:pPr>
            <a:r>
              <a:rPr lang="en-US" dirty="0" smtClean="0"/>
              <a:t>Conservation and sustainable development are closely related concepts that aim to ensure that natural resources are used responsibly while meeting present human needs without compromising the ability of future generations to meet their own needs. </a:t>
            </a:r>
          </a:p>
          <a:p>
            <a:pPr marL="0" indent="0" algn="just">
              <a:buNone/>
            </a:pPr>
            <a:r>
              <a:rPr lang="en-US" b="1" dirty="0" smtClean="0"/>
              <a:t>Conservation</a:t>
            </a:r>
            <a:r>
              <a:rPr lang="en-US" dirty="0" smtClean="0"/>
              <a:t> refers to the protection, preservation, management, and restoration of natural resources and ecosystems to ensure their long-term availability. It involves practices such as wildlife protection, forest management, soil conservation, and water resource management</a:t>
            </a:r>
          </a:p>
          <a:p>
            <a:pPr marL="0" indent="0">
              <a:buNone/>
            </a:pPr>
            <a:r>
              <a:rPr lang="en-US" b="1" dirty="0" smtClean="0"/>
              <a:t>Examples of conservation activities include:</a:t>
            </a:r>
          </a:p>
          <a:p>
            <a:r>
              <a:rPr lang="en-US" dirty="0" smtClean="0"/>
              <a:t>Protecting forests and wetlands</a:t>
            </a:r>
          </a:p>
          <a:p>
            <a:r>
              <a:rPr lang="en-US" dirty="0" smtClean="0"/>
              <a:t>Wildlife conservation</a:t>
            </a:r>
          </a:p>
          <a:p>
            <a:r>
              <a:rPr lang="en-US" dirty="0" smtClean="0"/>
              <a:t>Soil erosion control</a:t>
            </a:r>
          </a:p>
          <a:p>
            <a:r>
              <a:rPr lang="en-US" dirty="0" smtClean="0"/>
              <a:t>Sustainable use of water resources</a:t>
            </a:r>
          </a:p>
          <a:p>
            <a:endParaRPr lang="en-US" dirty="0"/>
          </a:p>
        </p:txBody>
      </p:sp>
      <p:pic>
        <p:nvPicPr>
          <p:cNvPr id="1026" name="Picture 2" descr="Conservation Areas in Uganda of Significant Interest To Travel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8858" y="4044156"/>
            <a:ext cx="2802960" cy="19596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y Uganda's recognition for leadership in Biodiversity Conservation is a  win for planet, people and prosperity | United Nations Development Program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4070" y="3728561"/>
            <a:ext cx="3406619" cy="2275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92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508" y="561068"/>
            <a:ext cx="6322423" cy="849721"/>
          </a:xfrm>
        </p:spPr>
        <p:txBody>
          <a:bodyPr>
            <a:normAutofit fontScale="90000"/>
          </a:bodyPr>
          <a:lstStyle/>
          <a:p>
            <a:r>
              <a:rPr lang="en-US" b="1" dirty="0" smtClean="0"/>
              <a:t>Sustainable Development</a:t>
            </a:r>
            <a:endParaRPr lang="en-US" dirty="0"/>
          </a:p>
        </p:txBody>
      </p:sp>
      <p:sp>
        <p:nvSpPr>
          <p:cNvPr id="3" name="Content Placeholder 2"/>
          <p:cNvSpPr>
            <a:spLocks noGrp="1"/>
          </p:cNvSpPr>
          <p:nvPr>
            <p:ph idx="1"/>
          </p:nvPr>
        </p:nvSpPr>
        <p:spPr>
          <a:xfrm>
            <a:off x="838200" y="1306286"/>
            <a:ext cx="4209789" cy="5031884"/>
          </a:xfrm>
        </p:spPr>
        <p:txBody>
          <a:bodyPr>
            <a:normAutofit lnSpcReduction="10000"/>
          </a:bodyPr>
          <a:lstStyle/>
          <a:p>
            <a:r>
              <a:rPr lang="en-US" dirty="0" smtClean="0"/>
              <a:t>Sustainable development refers to development that meets the needs of the present without compromising the ability of future generations to meet their needs. It integrates three key pillars:</a:t>
            </a:r>
          </a:p>
          <a:p>
            <a:r>
              <a:rPr lang="en-US" b="1" dirty="0" smtClean="0"/>
              <a:t>Environmental sustainability</a:t>
            </a:r>
            <a:r>
              <a:rPr lang="en-US" dirty="0" smtClean="0"/>
              <a:t> – protecting natural resources</a:t>
            </a:r>
          </a:p>
          <a:p>
            <a:r>
              <a:rPr lang="en-US" b="1" dirty="0" smtClean="0"/>
              <a:t>Economic sustainability</a:t>
            </a:r>
            <a:r>
              <a:rPr lang="en-US" dirty="0" smtClean="0"/>
              <a:t> – promoting economic growth and employment</a:t>
            </a:r>
          </a:p>
          <a:p>
            <a:r>
              <a:rPr lang="en-US" b="1" dirty="0" smtClean="0"/>
              <a:t>Social sustainability</a:t>
            </a:r>
            <a:r>
              <a:rPr lang="en-US" dirty="0" smtClean="0"/>
              <a:t> – improving people's quality of life</a:t>
            </a:r>
            <a:r>
              <a:rPr lang="en-US" dirty="0"/>
              <a:t>.</a:t>
            </a:r>
            <a:endParaRPr lang="en-US" dirty="0" smtClean="0"/>
          </a:p>
        </p:txBody>
      </p:sp>
      <p:pic>
        <p:nvPicPr>
          <p:cNvPr id="7170" name="Picture 2" descr="Agric. &amp; Environment: Is Uganda on track to attain water, 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1848" y="1413953"/>
            <a:ext cx="2979150" cy="198411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LTIVATING HOPE: SOLAR IRRIGATION POWERS FOOD SECURITY FOR REFUGEES IN  WEST NILE. | ADJUMANI DISTRI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4584" y="3722919"/>
            <a:ext cx="2979150" cy="221576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pecial Reports: Uganda pushes for renewable energy amid cl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0656" y="1423350"/>
            <a:ext cx="3311559" cy="19747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5"/>
          <a:srcRect l="15865" t="6399" r="15363" b="11756"/>
          <a:stretch/>
        </p:blipFill>
        <p:spPr>
          <a:xfrm>
            <a:off x="8120657" y="3722919"/>
            <a:ext cx="3311559" cy="2215764"/>
          </a:xfrm>
          <a:prstGeom prst="rect">
            <a:avLst/>
          </a:prstGeom>
        </p:spPr>
      </p:pic>
      <p:sp>
        <p:nvSpPr>
          <p:cNvPr id="4" name="TextBox 3"/>
          <p:cNvSpPr txBox="1"/>
          <p:nvPr/>
        </p:nvSpPr>
        <p:spPr>
          <a:xfrm>
            <a:off x="4921848" y="5918629"/>
            <a:ext cx="7013478" cy="461665"/>
          </a:xfrm>
          <a:prstGeom prst="rect">
            <a:avLst/>
          </a:prstGeom>
          <a:noFill/>
        </p:spPr>
        <p:txBody>
          <a:bodyPr wrap="square" rtlCol="0">
            <a:spAutoFit/>
          </a:bodyPr>
          <a:lstStyle/>
          <a:p>
            <a:r>
              <a:rPr lang="en-US" sz="1200" dirty="0"/>
              <a:t>Solar-powered irrigation and climate-smart agriculture in Uganda illustrating sustainable development through renewable energy, food security, and environmental conservation</a:t>
            </a:r>
          </a:p>
        </p:txBody>
      </p:sp>
    </p:spTree>
    <p:extLst>
      <p:ext uri="{BB962C8B-B14F-4D97-AF65-F5344CB8AC3E}">
        <p14:creationId xmlns:p14="http://schemas.microsoft.com/office/powerpoint/2010/main" val="453133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Relationship Between Conservation and Sustainable Development</a:t>
            </a:r>
            <a:endParaRPr lang="en-US" sz="3600" b="1" dirty="0"/>
          </a:p>
        </p:txBody>
      </p:sp>
      <p:pic>
        <p:nvPicPr>
          <p:cNvPr id="4098" name="Picture 2" descr="Mabira Central Forest Reserve (2026) - All You MUST Know Before You Go  (with Revi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011" y="3838844"/>
            <a:ext cx="4710581" cy="264839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78905" y="1690688"/>
            <a:ext cx="11449878" cy="5367130"/>
          </a:xfrm>
        </p:spPr>
        <p:txBody>
          <a:bodyPr>
            <a:noAutofit/>
          </a:bodyPr>
          <a:lstStyle/>
          <a:p>
            <a:r>
              <a:rPr lang="en-US" sz="3000" b="1" dirty="0" smtClean="0"/>
              <a:t>Conservation Protects Natural Resources for Future Use: </a:t>
            </a:r>
            <a:r>
              <a:rPr lang="en-US" sz="3000" dirty="0" smtClean="0"/>
              <a:t>Conservation ensures that natural resources such as forests, wildlife, water, and minerals are not depleted. </a:t>
            </a:r>
            <a:r>
              <a:rPr lang="en-US" sz="3000" b="1" dirty="0" smtClean="0"/>
              <a:t>For example</a:t>
            </a:r>
            <a:r>
              <a:rPr lang="en-US" sz="3000" dirty="0" smtClean="0"/>
              <a:t>, the protection of forests in </a:t>
            </a:r>
            <a:r>
              <a:rPr lang="en-US" sz="3000" b="1" dirty="0" err="1" smtClean="0"/>
              <a:t>Mabira</a:t>
            </a:r>
            <a:r>
              <a:rPr lang="en-US" sz="3000" b="1" dirty="0" smtClean="0"/>
              <a:t> Central Forest Reserve </a:t>
            </a:r>
            <a:r>
              <a:rPr lang="en-US" sz="3000" dirty="0" smtClean="0"/>
              <a:t>helps maintain biodiversity and supports eco-tourism, research, and sustainable harvesting of forest products like medicinal plants and honey.                                      </a:t>
            </a:r>
          </a:p>
          <a:p>
            <a:r>
              <a:rPr lang="en-US" sz="3000" dirty="0" smtClean="0"/>
              <a:t>This contributes to economic development</a:t>
            </a:r>
          </a:p>
          <a:p>
            <a:r>
              <a:rPr lang="en-US" sz="3000" dirty="0" smtClean="0"/>
              <a:t>while protecting the environment</a:t>
            </a:r>
            <a:endParaRPr lang="en-US" sz="3000" dirty="0"/>
          </a:p>
        </p:txBody>
      </p:sp>
    </p:spTree>
    <p:extLst>
      <p:ext uri="{BB962C8B-B14F-4D97-AF65-F5344CB8AC3E}">
        <p14:creationId xmlns:p14="http://schemas.microsoft.com/office/powerpoint/2010/main" val="2267986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77550" cy="1325563"/>
          </a:xfrm>
        </p:spPr>
        <p:txBody>
          <a:bodyPr/>
          <a:lstStyle/>
          <a:p>
            <a:r>
              <a:rPr lang="en-US" b="1" dirty="0" smtClean="0"/>
              <a:t>Conservation Supports Economic Development</a:t>
            </a:r>
            <a:endParaRPr lang="en-US" dirty="0"/>
          </a:p>
        </p:txBody>
      </p:sp>
      <p:sp>
        <p:nvSpPr>
          <p:cNvPr id="3" name="Content Placeholder 2"/>
          <p:cNvSpPr>
            <a:spLocks noGrp="1"/>
          </p:cNvSpPr>
          <p:nvPr>
            <p:ph idx="1"/>
          </p:nvPr>
        </p:nvSpPr>
        <p:spPr>
          <a:xfrm>
            <a:off x="838200" y="1690688"/>
            <a:ext cx="5304183" cy="4729990"/>
          </a:xfrm>
        </p:spPr>
        <p:txBody>
          <a:bodyPr>
            <a:normAutofit/>
          </a:bodyPr>
          <a:lstStyle/>
          <a:p>
            <a:r>
              <a:rPr lang="en-US" dirty="0" smtClean="0"/>
              <a:t>Conserved natural areas attract tourism, which generates income, employment, and foreign exchange for a country.</a:t>
            </a:r>
          </a:p>
          <a:p>
            <a:r>
              <a:rPr lang="en-US" b="1" dirty="0" smtClean="0"/>
              <a:t>For example;</a:t>
            </a:r>
            <a:r>
              <a:rPr lang="en-US" dirty="0"/>
              <a:t> </a:t>
            </a:r>
            <a:r>
              <a:rPr lang="en-US" dirty="0" smtClean="0"/>
              <a:t>Wildlife conservation in Queen Elizabeth National Park and Murchison Falls National Park supports Uganda’s tourism industry. Tourists visit these parks for wildlife viewing, which creates jobs for tour guides, park rangers, hotel workers, and local communities.</a:t>
            </a:r>
          </a:p>
          <a:p>
            <a:endParaRPr lang="en-US" dirty="0"/>
          </a:p>
        </p:txBody>
      </p:sp>
      <p:pic>
        <p:nvPicPr>
          <p:cNvPr id="3074" name="Picture 2" descr="Murchison Falls National Park in Ugan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50322"/>
            <a:ext cx="5619750" cy="4054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00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Conservation Protects Biodiversity for Sustainable Development</a:t>
            </a:r>
            <a:endParaRPr lang="en-US" sz="3600" dirty="0"/>
          </a:p>
        </p:txBody>
      </p:sp>
      <p:sp>
        <p:nvSpPr>
          <p:cNvPr id="3" name="Content Placeholder 2"/>
          <p:cNvSpPr>
            <a:spLocks noGrp="1"/>
          </p:cNvSpPr>
          <p:nvPr>
            <p:ph idx="1"/>
          </p:nvPr>
        </p:nvSpPr>
        <p:spPr>
          <a:xfrm>
            <a:off x="838200" y="1825625"/>
            <a:ext cx="6047509" cy="4351338"/>
          </a:xfrm>
        </p:spPr>
        <p:txBody>
          <a:bodyPr/>
          <a:lstStyle/>
          <a:p>
            <a:pPr algn="just"/>
            <a:r>
              <a:rPr lang="en-US" dirty="0" smtClean="0"/>
              <a:t>Biodiversity provides resources such as food, medicine, and raw materials that are important for human survival and development. </a:t>
            </a:r>
            <a:r>
              <a:rPr lang="en-US" b="1" dirty="0" smtClean="0"/>
              <a:t>For</a:t>
            </a:r>
            <a:r>
              <a:rPr lang="en-US" dirty="0" smtClean="0"/>
              <a:t> </a:t>
            </a:r>
            <a:r>
              <a:rPr lang="en-US" b="1" dirty="0" smtClean="0"/>
              <a:t>Example:</a:t>
            </a:r>
            <a:r>
              <a:rPr lang="en-US" dirty="0"/>
              <a:t> </a:t>
            </a:r>
            <a:r>
              <a:rPr lang="en-US" dirty="0" smtClean="0"/>
              <a:t>The conservation of mountain gorillas in Bwindi Impenetrable National Park attracts international tourists, generating revenue for the country and supporting community development projects.</a:t>
            </a:r>
          </a:p>
          <a:p>
            <a:endParaRPr lang="en-US" dirty="0"/>
          </a:p>
        </p:txBody>
      </p:sp>
      <p:pic>
        <p:nvPicPr>
          <p:cNvPr id="2050" name="Picture 2" descr="Uganda Biodiversity Fund Champions The Cause For Conservation – Ca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709" y="1825625"/>
            <a:ext cx="4894681" cy="3915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341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8" y="295963"/>
            <a:ext cx="9404723" cy="1400530"/>
          </a:xfrm>
        </p:spPr>
        <p:txBody>
          <a:bodyPr/>
          <a:lstStyle/>
          <a:p>
            <a:r>
              <a:rPr lang="en-US" b="1" dirty="0" smtClean="0"/>
              <a:t>Conservation Maintains Ecosystem Services</a:t>
            </a:r>
            <a:endParaRPr lang="en-US" dirty="0"/>
          </a:p>
        </p:txBody>
      </p:sp>
      <p:sp>
        <p:nvSpPr>
          <p:cNvPr id="3" name="Content Placeholder 2"/>
          <p:cNvSpPr>
            <a:spLocks noGrp="1"/>
          </p:cNvSpPr>
          <p:nvPr>
            <p:ph idx="1"/>
          </p:nvPr>
        </p:nvSpPr>
        <p:spPr>
          <a:xfrm>
            <a:off x="838200" y="1431235"/>
            <a:ext cx="6397487" cy="4845120"/>
          </a:xfrm>
        </p:spPr>
        <p:txBody>
          <a:bodyPr>
            <a:normAutofit fontScale="92500" lnSpcReduction="10000"/>
          </a:bodyPr>
          <a:lstStyle/>
          <a:p>
            <a:pPr marL="0" indent="0">
              <a:buNone/>
            </a:pPr>
            <a:r>
              <a:rPr lang="en-US" sz="3200" dirty="0" smtClean="0"/>
              <a:t>Healthy ecosystems provide essential services such as clean water, fertile soils, climate regulation, and flood control. These services are important for sustainable development. </a:t>
            </a:r>
            <a:r>
              <a:rPr lang="en-US" sz="3200" b="1" dirty="0" smtClean="0"/>
              <a:t>Example</a:t>
            </a:r>
            <a:r>
              <a:rPr lang="en-US" sz="3200" dirty="0" smtClean="0"/>
              <a:t>: Wetland conservation around Lake Victoria helps filter water, control flooding, and provide fish breeding grounds that support fishing communities.</a:t>
            </a:r>
          </a:p>
          <a:p>
            <a:endParaRPr lang="en-US" sz="3200" dirty="0"/>
          </a:p>
        </p:txBody>
      </p:sp>
      <p:pic>
        <p:nvPicPr>
          <p:cNvPr id="5122" name="Picture 2" descr="WASTE TO WEAL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3287" y="2307631"/>
            <a:ext cx="4651208" cy="309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53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Conservation Supports Sustainable Livelihoods</a:t>
            </a:r>
            <a:endParaRPr lang="en-US" dirty="0"/>
          </a:p>
        </p:txBody>
      </p:sp>
      <p:sp>
        <p:nvSpPr>
          <p:cNvPr id="3" name="Content Placeholder 2"/>
          <p:cNvSpPr>
            <a:spLocks noGrp="1"/>
          </p:cNvSpPr>
          <p:nvPr>
            <p:ph idx="1"/>
          </p:nvPr>
        </p:nvSpPr>
        <p:spPr>
          <a:xfrm>
            <a:off x="838200" y="1825625"/>
            <a:ext cx="6230815" cy="4351338"/>
          </a:xfrm>
        </p:spPr>
        <p:txBody>
          <a:bodyPr>
            <a:normAutofit/>
          </a:bodyPr>
          <a:lstStyle/>
          <a:p>
            <a:r>
              <a:rPr lang="en-US" dirty="0" smtClean="0"/>
              <a:t>Many rural communities depend directly on natural resources for their livelihoods. Conservation encourages the responsible use of these resources so that communities can continue benefiting from them in the long term.</a:t>
            </a:r>
          </a:p>
          <a:p>
            <a:r>
              <a:rPr lang="en-US" b="1" dirty="0" smtClean="0"/>
              <a:t>For Example</a:t>
            </a:r>
            <a:r>
              <a:rPr lang="en-US" dirty="0" smtClean="0"/>
              <a:t>: Communities around </a:t>
            </a:r>
            <a:r>
              <a:rPr lang="en-US" dirty="0" err="1" smtClean="0"/>
              <a:t>Kibale</a:t>
            </a:r>
            <a:r>
              <a:rPr lang="en-US" dirty="0" smtClean="0"/>
              <a:t> National Park benefit from eco-tourism activities, craft selling, and employment opportunities related to conservation programs</a:t>
            </a:r>
          </a:p>
          <a:p>
            <a:endParaRPr lang="en-US" dirty="0"/>
          </a:p>
        </p:txBody>
      </p:sp>
      <p:pic>
        <p:nvPicPr>
          <p:cNvPr id="6146" name="Picture 2" descr="Eco-Tourism in Uganda: Impact on Wildlife and Communit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6277" y="1825625"/>
            <a:ext cx="4915144" cy="2808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idx="1"/>
          </p:nvPr>
        </p:nvSpPr>
        <p:spPr>
          <a:xfrm>
            <a:off x="838200" y="1477108"/>
            <a:ext cx="10515600" cy="4699855"/>
          </a:xfrm>
        </p:spPr>
        <p:txBody>
          <a:bodyPr>
            <a:noAutofit/>
          </a:bodyPr>
          <a:lstStyle/>
          <a:p>
            <a:pPr marL="0" indent="0" algn="just">
              <a:buNone/>
            </a:pPr>
            <a:r>
              <a:rPr lang="en-US" sz="3600" dirty="0" smtClean="0">
                <a:latin typeface="Times New Roman" panose="02020603050405020304" pitchFamily="18" charset="0"/>
                <a:cs typeface="Times New Roman" panose="02020603050405020304" pitchFamily="18" charset="0"/>
              </a:rPr>
              <a:t>The relationship between conservation and sustainable development is very strong because conservation provides the environmental foundation needed for long-term economic and social development. In Uganda, protecting forests, wildlife, wetlands, and biodiversity not only safeguards the environment but also supports tourism, agriculture, employment, and community livelihoods, thereby promoting sustainable development.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39491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TM02836342[[fn=Ion]]</Template>
  <TotalTime>87</TotalTime>
  <Words>1176</Words>
  <Application>Microsoft Office PowerPoint</Application>
  <PresentationFormat>Widescreen</PresentationFormat>
  <Paragraphs>55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Times New Roman</vt:lpstr>
      <vt:lpstr>Wingdings 3</vt:lpstr>
      <vt:lpstr>Ion</vt:lpstr>
      <vt:lpstr>PRESENTATION  BY  NANTEZA DOREEN</vt:lpstr>
      <vt:lpstr>Introduction </vt:lpstr>
      <vt:lpstr>Sustainable Development</vt:lpstr>
      <vt:lpstr>Relationship Between Conservation and Sustainable Development</vt:lpstr>
      <vt:lpstr>Conservation Supports Economic Development</vt:lpstr>
      <vt:lpstr>Conservation Protects Biodiversity for Sustainable Development</vt:lpstr>
      <vt:lpstr>Conservation Maintains Ecosystem Services</vt:lpstr>
      <vt:lpstr>Conservation Supports Sustainable Livelihoods</vt:lpstr>
      <vt:lpstr>Conclusion</vt:lpstr>
      <vt:lpstr>PowerPoint Presentation</vt:lpstr>
      <vt:lpstr>INTRODUCTION</vt:lpstr>
      <vt:lpstr>The following are the reasons why Conservation is not a barrier to development but a foundation for it;</vt:lpstr>
      <vt:lpstr>Supports Sustainable Agriculture and Livelihoods</vt:lpstr>
      <vt:lpstr>PowerPoint Presentation</vt:lpstr>
      <vt:lpstr>However, the following are the reasons why Conservation is a barrier to development but not a foundation for it;</vt:lpstr>
      <vt:lpstr>PowerPoint Presentation</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11</cp:revision>
  <cp:lastPrinted>2026-03-31T06:31:54Z</cp:lastPrinted>
  <dcterms:created xsi:type="dcterms:W3CDTF">2026-03-13T05:54:39Z</dcterms:created>
  <dcterms:modified xsi:type="dcterms:W3CDTF">2026-03-31T12:10:22Z</dcterms:modified>
</cp:coreProperties>
</file>